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7CD"/>
    <a:srgbClr val="EDE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p:scale>
          <a:sx n="100" d="100"/>
          <a:sy n="100" d="100"/>
        </p:scale>
        <p:origin x="90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6F5E65-4891-4FFF-9DC3-7DCF4428836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4C87FD0-5DE0-40FD-A0E6-319AA845F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13E601A-F8BD-4FA3-8392-742EA4629B75}"/>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5" name="Zástupný symbol pro zápatí 4">
            <a:extLst>
              <a:ext uri="{FF2B5EF4-FFF2-40B4-BE49-F238E27FC236}">
                <a16:creationId xmlns:a16="http://schemas.microsoft.com/office/drawing/2014/main" id="{33E2DD4F-99F1-4C1D-BD1C-E1F741562EE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E773CB1-9885-4A31-B41C-323E53B8A292}"/>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122321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6B097-D57B-4CD8-8485-3CBAFF6949A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B907564-AD0C-4E16-A049-F9BEEA648D7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B2653E8-0957-4474-890F-5F68551EAD79}"/>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5" name="Zástupný symbol pro zápatí 4">
            <a:extLst>
              <a:ext uri="{FF2B5EF4-FFF2-40B4-BE49-F238E27FC236}">
                <a16:creationId xmlns:a16="http://schemas.microsoft.com/office/drawing/2014/main" id="{CBB70AD8-5375-422F-88C1-1F9EB3EFB4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5AA7710-84BB-4A97-9EE4-4E13C4A3617D}"/>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259961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8985B07-484E-4A78-9C5F-B76160B0141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4B2AA39-3671-4EC9-B6FD-02598C86919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E7776C6-5E8F-4B3F-BB70-6A5E5955C562}"/>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5" name="Zástupný symbol pro zápatí 4">
            <a:extLst>
              <a:ext uri="{FF2B5EF4-FFF2-40B4-BE49-F238E27FC236}">
                <a16:creationId xmlns:a16="http://schemas.microsoft.com/office/drawing/2014/main" id="{EC65BD6B-E795-41F9-A7C0-020BB283BB1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F1DB72-17CF-4674-B884-F36D71AABD97}"/>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362551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8735F5-D751-49BA-B114-717AB4B842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53B77ED-8630-4F54-ADAD-3749193D95E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BE27A75-C651-4353-A2BD-1A592D7DCB9B}"/>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5" name="Zástupný symbol pro zápatí 4">
            <a:extLst>
              <a:ext uri="{FF2B5EF4-FFF2-40B4-BE49-F238E27FC236}">
                <a16:creationId xmlns:a16="http://schemas.microsoft.com/office/drawing/2014/main" id="{B0C4C983-5897-45C2-B13A-2A819AC2CA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2178505-240E-4A3F-A733-2C7B5D4DF20E}"/>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127195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89CD1-2026-4CF9-A592-5180A187D64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1D5E98B-74D0-4C3D-AF36-2D9406A4D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F5DEB43-6915-407C-AC01-7E511A237B3B}"/>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5" name="Zástupný symbol pro zápatí 4">
            <a:extLst>
              <a:ext uri="{FF2B5EF4-FFF2-40B4-BE49-F238E27FC236}">
                <a16:creationId xmlns:a16="http://schemas.microsoft.com/office/drawing/2014/main" id="{5D7E420D-4C59-4AC5-A4FD-8A1873634F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F1A4920-3555-42E9-B783-13917B1A9EA4}"/>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73163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4D305-6479-426F-B4B6-53E32BDA80F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E0268D5-7C6F-47E6-9C48-ABC8EECDF4B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18A2069-A6E4-424C-9270-3190216517A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2C0D444-C898-4977-847A-93037F6DC05C}"/>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6" name="Zástupný symbol pro zápatí 5">
            <a:extLst>
              <a:ext uri="{FF2B5EF4-FFF2-40B4-BE49-F238E27FC236}">
                <a16:creationId xmlns:a16="http://schemas.microsoft.com/office/drawing/2014/main" id="{E5754E99-AA18-4C52-AAB4-71B7B34D50E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AD4C3CA-F37E-4A77-9363-35573FB92CA6}"/>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138447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F8D547-BB1E-4D21-A3CD-9820F330B6B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3520F95-5C46-4656-9533-BDEFB9819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9DA1223-19B2-44AC-A014-3C5D055103D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D1097BE-2487-47E1-8C5A-EB6A37337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348A85E-D82A-4E53-90CA-6A67725B342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0FDA280-345C-4F80-ACDE-644AFF5F5183}"/>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8" name="Zástupný symbol pro zápatí 7">
            <a:extLst>
              <a:ext uri="{FF2B5EF4-FFF2-40B4-BE49-F238E27FC236}">
                <a16:creationId xmlns:a16="http://schemas.microsoft.com/office/drawing/2014/main" id="{C52981E5-960D-4DD6-B0F9-8826DEDBD18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7A2230D-DFCA-4605-9CBF-97EB16E28FA5}"/>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190567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04E0A-6AEC-4867-B5C0-EBEF053FE49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7981F3D-B693-4E97-9CB9-1B002F2B038C}"/>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4" name="Zástupný symbol pro zápatí 3">
            <a:extLst>
              <a:ext uri="{FF2B5EF4-FFF2-40B4-BE49-F238E27FC236}">
                <a16:creationId xmlns:a16="http://schemas.microsoft.com/office/drawing/2014/main" id="{96E458C3-8D04-4EEF-83BB-B3EE83F8D30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7AE8D64-1DF6-4013-AC7E-2945837B9DE8}"/>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253416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7093B29-1759-4BEB-B0BA-D79001D57D0F}"/>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3" name="Zástupný symbol pro zápatí 2">
            <a:extLst>
              <a:ext uri="{FF2B5EF4-FFF2-40B4-BE49-F238E27FC236}">
                <a16:creationId xmlns:a16="http://schemas.microsoft.com/office/drawing/2014/main" id="{2C3FC845-4588-4AD6-B259-37035C15EFB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3FDFB8D-55BF-4CC4-AFEB-5AA8DF5F0855}"/>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45519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CD6F86-9E65-4C93-B326-70E904EFBEA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6F5EA12-AD55-4813-9C74-983D63697C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4A9A493-B54B-43DC-92AA-9BEBDD577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DCC3DF5-0CF5-49EC-A90D-B290C457BC45}"/>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6" name="Zástupný symbol pro zápatí 5">
            <a:extLst>
              <a:ext uri="{FF2B5EF4-FFF2-40B4-BE49-F238E27FC236}">
                <a16:creationId xmlns:a16="http://schemas.microsoft.com/office/drawing/2014/main" id="{CF02131C-8360-457D-A6A4-8B9DB19946E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E88DC12-4B5C-4815-8145-D48E8EFC9B87}"/>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75529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609F56-9FEA-4C22-9147-B692273D60A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D28180E-831B-4619-A93A-3983F91AF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19B1D85-65C0-4905-885B-E249BC288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22363E8-632B-4040-B592-60C28BCEA83E}"/>
              </a:ext>
            </a:extLst>
          </p:cNvPr>
          <p:cNvSpPr>
            <a:spLocks noGrp="1"/>
          </p:cNvSpPr>
          <p:nvPr>
            <p:ph type="dt" sz="half" idx="10"/>
          </p:nvPr>
        </p:nvSpPr>
        <p:spPr/>
        <p:txBody>
          <a:bodyPr/>
          <a:lstStyle/>
          <a:p>
            <a:fld id="{53562598-18FB-4C1D-86BD-B235AB0F319C}" type="datetimeFigureOut">
              <a:rPr lang="cs-CZ" smtClean="0"/>
              <a:t>01.07.2026</a:t>
            </a:fld>
            <a:endParaRPr lang="cs-CZ"/>
          </a:p>
        </p:txBody>
      </p:sp>
      <p:sp>
        <p:nvSpPr>
          <p:cNvPr id="6" name="Zástupný symbol pro zápatí 5">
            <a:extLst>
              <a:ext uri="{FF2B5EF4-FFF2-40B4-BE49-F238E27FC236}">
                <a16:creationId xmlns:a16="http://schemas.microsoft.com/office/drawing/2014/main" id="{75704F88-DA31-4F24-9AF9-975984B9386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2D0C29-0EB4-459B-ACD3-FCA287661957}"/>
              </a:ext>
            </a:extLst>
          </p:cNvPr>
          <p:cNvSpPr>
            <a:spLocks noGrp="1"/>
          </p:cNvSpPr>
          <p:nvPr>
            <p:ph type="sldNum" sz="quarter" idx="12"/>
          </p:nvPr>
        </p:nvSpPr>
        <p:spPr/>
        <p:txBody>
          <a:bodyPr/>
          <a:lstStyle/>
          <a:p>
            <a:fld id="{C4169D0B-F808-43A0-BE36-5B137C90D63D}" type="slidenum">
              <a:rPr lang="cs-CZ" smtClean="0"/>
              <a:t>‹#›</a:t>
            </a:fld>
            <a:endParaRPr lang="cs-CZ"/>
          </a:p>
        </p:txBody>
      </p:sp>
    </p:spTree>
    <p:extLst>
      <p:ext uri="{BB962C8B-B14F-4D97-AF65-F5344CB8AC3E}">
        <p14:creationId xmlns:p14="http://schemas.microsoft.com/office/powerpoint/2010/main" val="116195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1063532-06B4-41B3-A2A3-BD1A43848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F17D311-0BC0-4A9D-9C49-8922D7CBB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0457280-1A22-4114-AFA7-CF85C9543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62598-18FB-4C1D-86BD-B235AB0F319C}" type="datetimeFigureOut">
              <a:rPr lang="cs-CZ" smtClean="0"/>
              <a:t>01.07.2026</a:t>
            </a:fld>
            <a:endParaRPr lang="cs-CZ"/>
          </a:p>
        </p:txBody>
      </p:sp>
      <p:sp>
        <p:nvSpPr>
          <p:cNvPr id="5" name="Zástupný symbol pro zápatí 4">
            <a:extLst>
              <a:ext uri="{FF2B5EF4-FFF2-40B4-BE49-F238E27FC236}">
                <a16:creationId xmlns:a16="http://schemas.microsoft.com/office/drawing/2014/main" id="{FE6DA83C-F713-421A-ABC1-2E26A0031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146B7A9-89D8-40D7-B8E9-614FEC401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69D0B-F808-43A0-BE36-5B137C90D63D}" type="slidenum">
              <a:rPr lang="cs-CZ" smtClean="0"/>
              <a:t>‹#›</a:t>
            </a:fld>
            <a:endParaRPr lang="cs-CZ"/>
          </a:p>
        </p:txBody>
      </p:sp>
    </p:spTree>
    <p:extLst>
      <p:ext uri="{BB962C8B-B14F-4D97-AF65-F5344CB8AC3E}">
        <p14:creationId xmlns:p14="http://schemas.microsoft.com/office/powerpoint/2010/main" val="306388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B39899FC-B84E-4945-BF37-AB747FA3CF87}"/>
              </a:ext>
            </a:extLst>
          </p:cNvPr>
          <p:cNvPicPr>
            <a:picLocks noChangeAspect="1"/>
          </p:cNvPicPr>
          <p:nvPr/>
        </p:nvPicPr>
        <p:blipFill>
          <a:blip r:embed="rId2"/>
          <a:stretch>
            <a:fillRect/>
          </a:stretch>
        </p:blipFill>
        <p:spPr>
          <a:xfrm>
            <a:off x="163358" y="1012600"/>
            <a:ext cx="8225267" cy="4702400"/>
          </a:xfrm>
          <a:prstGeom prst="rect">
            <a:avLst/>
          </a:prstGeom>
        </p:spPr>
      </p:pic>
      <p:sp>
        <p:nvSpPr>
          <p:cNvPr id="6" name="TextovéPole 5">
            <a:extLst>
              <a:ext uri="{FF2B5EF4-FFF2-40B4-BE49-F238E27FC236}">
                <a16:creationId xmlns:a16="http://schemas.microsoft.com/office/drawing/2014/main" id="{C8E747EB-EEB1-461B-82EE-D66E5750E2D4}"/>
              </a:ext>
            </a:extLst>
          </p:cNvPr>
          <p:cNvSpPr txBox="1"/>
          <p:nvPr/>
        </p:nvSpPr>
        <p:spPr>
          <a:xfrm>
            <a:off x="8704385" y="1310054"/>
            <a:ext cx="3324257" cy="5416868"/>
          </a:xfrm>
          <a:prstGeom prst="rect">
            <a:avLst/>
          </a:prstGeom>
          <a:noFill/>
        </p:spPr>
        <p:txBody>
          <a:bodyPr wrap="square" rtlCol="0">
            <a:spAutoFit/>
          </a:bodyPr>
          <a:lstStyle/>
          <a:p>
            <a:r>
              <a:rPr lang="cs-CZ" sz="1400" b="1" dirty="0">
                <a:solidFill>
                  <a:srgbClr val="7030A0"/>
                </a:solidFill>
              </a:rPr>
              <a:t>K čemu slouží generátor podpisu UJEP?</a:t>
            </a:r>
          </a:p>
          <a:p>
            <a:endParaRPr lang="cs-CZ" sz="1400" dirty="0"/>
          </a:p>
          <a:p>
            <a:r>
              <a:rPr lang="cs-CZ" sz="1200" dirty="0"/>
              <a:t>V e-mailové korespondenci jsou často využívány podpisy v patičce. Tyto však na UJEP nejsou sjednoceny. Automatické nastavení je komplikované a různí poštovní klienti se chovají rozdílně. Proto vznikl generátor – jednoduchý formulář, který vyplníte dle svých preferencí,  vzniklý podpis jen zkopírujete a vložíte do poštovního klienta.  </a:t>
            </a:r>
          </a:p>
          <a:p>
            <a:r>
              <a:rPr lang="cs-CZ" sz="1200" dirty="0"/>
              <a:t>Generátor byl testován primárně pro poštovní klient </a:t>
            </a:r>
            <a:r>
              <a:rPr lang="cs-CZ" sz="1200" dirty="0" err="1"/>
              <a:t>GroupWise</a:t>
            </a:r>
            <a:r>
              <a:rPr lang="cs-CZ" sz="1200" dirty="0"/>
              <a:t>, ale funguje i pro některé další klienty (např. </a:t>
            </a:r>
            <a:r>
              <a:rPr lang="cs-CZ" sz="1200" dirty="0" err="1"/>
              <a:t>GMail</a:t>
            </a:r>
            <a:r>
              <a:rPr lang="cs-CZ" sz="1200" dirty="0"/>
              <a:t>, Seznam).</a:t>
            </a:r>
          </a:p>
          <a:p>
            <a:endParaRPr lang="cs-CZ" sz="1400" dirty="0"/>
          </a:p>
          <a:p>
            <a:r>
              <a:rPr lang="en-US" sz="1400" b="1" dirty="0">
                <a:solidFill>
                  <a:srgbClr val="7030A0"/>
                </a:solidFill>
              </a:rPr>
              <a:t>What is the UJEP signature generator used for?</a:t>
            </a:r>
            <a:endParaRPr lang="en-US" sz="1400" dirty="0">
              <a:solidFill>
                <a:srgbClr val="7030A0"/>
              </a:solidFill>
            </a:endParaRPr>
          </a:p>
          <a:p>
            <a:r>
              <a:rPr lang="en-US" sz="1200" dirty="0"/>
              <a:t>Signatures in the email footer are often used in email correspondence. However, these are not standardized at UJEP. Setting them up automatically is complicated, and different email clients behave differently. That is why the generator was created—a simple form that you fill out according to your preferences; you then simply copy the resulting signature and paste it into your email client.</a:t>
            </a:r>
          </a:p>
          <a:p>
            <a:r>
              <a:rPr lang="en-US" sz="1200" dirty="0"/>
              <a:t>The generator was tested primarily for the GroupWise email client, but it also works for some other clients (e.g., G</a:t>
            </a:r>
            <a:r>
              <a:rPr lang="cs-CZ" sz="1200" dirty="0"/>
              <a:t>M</a:t>
            </a:r>
            <a:r>
              <a:rPr lang="en-US" sz="1200" dirty="0"/>
              <a:t>ail, </a:t>
            </a:r>
            <a:r>
              <a:rPr lang="en-US" sz="1200" dirty="0" err="1"/>
              <a:t>Seznam</a:t>
            </a:r>
            <a:r>
              <a:rPr lang="en-US" sz="1200" dirty="0"/>
              <a:t>).</a:t>
            </a:r>
          </a:p>
        </p:txBody>
      </p:sp>
      <p:sp>
        <p:nvSpPr>
          <p:cNvPr id="8" name="TextovéPole 7">
            <a:extLst>
              <a:ext uri="{FF2B5EF4-FFF2-40B4-BE49-F238E27FC236}">
                <a16:creationId xmlns:a16="http://schemas.microsoft.com/office/drawing/2014/main" id="{47E8452E-57DB-4ED9-947B-FEB9F133D2E9}"/>
              </a:ext>
            </a:extLst>
          </p:cNvPr>
          <p:cNvSpPr txBox="1"/>
          <p:nvPr/>
        </p:nvSpPr>
        <p:spPr>
          <a:xfrm>
            <a:off x="163358" y="83793"/>
            <a:ext cx="7951942" cy="830997"/>
          </a:xfrm>
          <a:prstGeom prst="rect">
            <a:avLst/>
          </a:prstGeom>
          <a:noFill/>
        </p:spPr>
        <p:txBody>
          <a:bodyPr wrap="square">
            <a:spAutoFit/>
          </a:bodyPr>
          <a:lstStyle/>
          <a:p>
            <a:r>
              <a:rPr lang="cs-CZ" sz="1800" b="1" dirty="0">
                <a:solidFill>
                  <a:srgbClr val="7030A0"/>
                </a:solidFill>
              </a:rPr>
              <a:t>Návod ke generování jednotného podpisu UJEP pro poštovního klienta</a:t>
            </a:r>
          </a:p>
          <a:p>
            <a:r>
              <a:rPr lang="en-US" sz="1800" b="1" dirty="0">
                <a:solidFill>
                  <a:srgbClr val="9A57CD"/>
                </a:solidFill>
              </a:rPr>
              <a:t>Instructions for Generating a Unified UJEP Signature for the Email Client</a:t>
            </a:r>
            <a:endParaRPr lang="cs-CZ" sz="1800" b="1" dirty="0">
              <a:solidFill>
                <a:srgbClr val="9A57CD"/>
              </a:solidFill>
            </a:endParaRPr>
          </a:p>
          <a:p>
            <a:r>
              <a:rPr lang="cs-CZ" sz="1200" dirty="0"/>
              <a:t>(verze 26.01 | </a:t>
            </a:r>
            <a:r>
              <a:rPr lang="cs-CZ" sz="1200" dirty="0" err="1"/>
              <a:t>version</a:t>
            </a:r>
            <a:r>
              <a:rPr lang="cs-CZ" sz="1200" dirty="0"/>
              <a:t> 26.01)</a:t>
            </a:r>
          </a:p>
        </p:txBody>
      </p:sp>
    </p:spTree>
    <p:extLst>
      <p:ext uri="{BB962C8B-B14F-4D97-AF65-F5344CB8AC3E}">
        <p14:creationId xmlns:p14="http://schemas.microsoft.com/office/powerpoint/2010/main" val="359138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nice 10">
            <a:extLst>
              <a:ext uri="{FF2B5EF4-FFF2-40B4-BE49-F238E27FC236}">
                <a16:creationId xmlns:a16="http://schemas.microsoft.com/office/drawing/2014/main" id="{926AB8F5-12AA-4D02-A7C4-0D85F032A36B}"/>
              </a:ext>
            </a:extLst>
          </p:cNvPr>
          <p:cNvCxnSpPr>
            <a:cxnSpLocks/>
          </p:cNvCxnSpPr>
          <p:nvPr/>
        </p:nvCxnSpPr>
        <p:spPr>
          <a:xfrm flipH="1">
            <a:off x="91236" y="5814060"/>
            <a:ext cx="8455269"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B39899FC-B84E-4945-BF37-AB747FA3CF87}"/>
              </a:ext>
            </a:extLst>
          </p:cNvPr>
          <p:cNvPicPr>
            <a:picLocks noChangeAspect="1"/>
          </p:cNvPicPr>
          <p:nvPr/>
        </p:nvPicPr>
        <p:blipFill>
          <a:blip r:embed="rId2"/>
          <a:stretch>
            <a:fillRect/>
          </a:stretch>
        </p:blipFill>
        <p:spPr>
          <a:xfrm>
            <a:off x="163358" y="1012600"/>
            <a:ext cx="8225267" cy="4702400"/>
          </a:xfrm>
          <a:prstGeom prst="rect">
            <a:avLst/>
          </a:prstGeom>
        </p:spPr>
      </p:pic>
      <p:sp>
        <p:nvSpPr>
          <p:cNvPr id="6" name="TextovéPole 5">
            <a:extLst>
              <a:ext uri="{FF2B5EF4-FFF2-40B4-BE49-F238E27FC236}">
                <a16:creationId xmlns:a16="http://schemas.microsoft.com/office/drawing/2014/main" id="{C8E747EB-EEB1-461B-82EE-D66E5750E2D4}"/>
              </a:ext>
            </a:extLst>
          </p:cNvPr>
          <p:cNvSpPr txBox="1"/>
          <p:nvPr/>
        </p:nvSpPr>
        <p:spPr>
          <a:xfrm>
            <a:off x="8704385" y="1310054"/>
            <a:ext cx="3324257" cy="5386090"/>
          </a:xfrm>
          <a:prstGeom prst="rect">
            <a:avLst/>
          </a:prstGeom>
          <a:noFill/>
        </p:spPr>
        <p:txBody>
          <a:bodyPr wrap="square" rtlCol="0">
            <a:spAutoFit/>
          </a:bodyPr>
          <a:lstStyle/>
          <a:p>
            <a:r>
              <a:rPr lang="cs-CZ" sz="1400" b="1" dirty="0">
                <a:solidFill>
                  <a:srgbClr val="7030A0"/>
                </a:solidFill>
              </a:rPr>
              <a:t>Co generátor obsahuje?</a:t>
            </a:r>
          </a:p>
          <a:p>
            <a:endParaRPr lang="cs-CZ" sz="1400" dirty="0"/>
          </a:p>
          <a:p>
            <a:r>
              <a:rPr lang="cs-CZ" sz="1200" dirty="0"/>
              <a:t>Generátor obsahuje povinné položky (pokud nejsou vyplněny, v náhledu zůstane defaultní informace) a nepovinné položky (pokud nejsou vyplněny, z náhledu řádek zmizí). V polích jsou uvedeny příklady. Nabídka polí byla testována ve spolupráci s akademickými, výzkumnými a </a:t>
            </a:r>
            <a:r>
              <a:rPr lang="cs-CZ" sz="1200" dirty="0" err="1"/>
              <a:t>technicko-administrativními</a:t>
            </a:r>
            <a:r>
              <a:rPr lang="cs-CZ" sz="1200" dirty="0"/>
              <a:t> pracovníky. Zároveň generátor obsahuje pole další informace, kam je možné umístit libovolně dlouhý text na libovolném počtu řádků. Generátor volitelně obsahuje také právní doložku, jejíž znění bylo kontrolováno právním oddělením UJEP. </a:t>
            </a:r>
          </a:p>
          <a:p>
            <a:endParaRPr lang="cs-CZ" sz="1400" dirty="0"/>
          </a:p>
          <a:p>
            <a:r>
              <a:rPr lang="en-US" sz="1400" b="1" dirty="0">
                <a:solidFill>
                  <a:srgbClr val="7030A0"/>
                </a:solidFill>
              </a:rPr>
              <a:t>What does the generator include?</a:t>
            </a:r>
            <a:endParaRPr lang="cs-CZ" sz="1400" b="1" dirty="0">
              <a:solidFill>
                <a:srgbClr val="7030A0"/>
              </a:solidFill>
            </a:endParaRPr>
          </a:p>
          <a:p>
            <a:r>
              <a:rPr lang="en-US" sz="1200" dirty="0"/>
              <a:t>The generator includes required fields (if left blank, the default information will remain in the preview) and optional fields (if left blank, the row will disappear from the preview). Examples are provided in the fields. The selection of fields was tested in collaboration with academic, research, and technical-administrative staff. The generator also includes a “Additional Information” field where you can enter text of any length across any number of lines. Optionally, the generator also includes a legal disclaimer, the wording of which has been reviewed by the UJEP Legal Department.</a:t>
            </a:r>
          </a:p>
        </p:txBody>
      </p:sp>
      <p:sp>
        <p:nvSpPr>
          <p:cNvPr id="2" name="TextovéPole 1">
            <a:extLst>
              <a:ext uri="{FF2B5EF4-FFF2-40B4-BE49-F238E27FC236}">
                <a16:creationId xmlns:a16="http://schemas.microsoft.com/office/drawing/2014/main" id="{E558CCEB-5128-4A33-AC0F-F1D4985D3994}"/>
              </a:ext>
            </a:extLst>
          </p:cNvPr>
          <p:cNvSpPr txBox="1"/>
          <p:nvPr/>
        </p:nvSpPr>
        <p:spPr>
          <a:xfrm>
            <a:off x="6638574" y="2855968"/>
            <a:ext cx="1907931" cy="1015663"/>
          </a:xfrm>
          <a:prstGeom prst="rect">
            <a:avLst/>
          </a:prstGeom>
          <a:solidFill>
            <a:srgbClr val="EDE2F6"/>
          </a:solidFill>
          <a:ln>
            <a:solidFill>
              <a:srgbClr val="7030A0"/>
            </a:solidFill>
          </a:ln>
        </p:spPr>
        <p:txBody>
          <a:bodyPr wrap="square" rtlCol="0">
            <a:spAutoFit/>
          </a:bodyPr>
          <a:lstStyle/>
          <a:p>
            <a:r>
              <a:rPr lang="cs-CZ" sz="1200" dirty="0">
                <a:solidFill>
                  <a:srgbClr val="7030A0"/>
                </a:solidFill>
              </a:rPr>
              <a:t>Náhled se průběžně mění dle vyplnění polí formuláře. | </a:t>
            </a:r>
            <a:r>
              <a:rPr lang="en-US" sz="1200" dirty="0">
                <a:solidFill>
                  <a:srgbClr val="7030A0"/>
                </a:solidFill>
              </a:rPr>
              <a:t>The preview changes in real time as you fill in the form fields.</a:t>
            </a:r>
            <a:endParaRPr lang="cs-CZ" sz="1200" dirty="0">
              <a:solidFill>
                <a:srgbClr val="7030A0"/>
              </a:solidFill>
            </a:endParaRPr>
          </a:p>
        </p:txBody>
      </p:sp>
      <p:sp>
        <p:nvSpPr>
          <p:cNvPr id="7" name="TextovéPole 6">
            <a:extLst>
              <a:ext uri="{FF2B5EF4-FFF2-40B4-BE49-F238E27FC236}">
                <a16:creationId xmlns:a16="http://schemas.microsoft.com/office/drawing/2014/main" id="{9522BD7A-1726-4C4D-998A-F68DE9EC22A3}"/>
              </a:ext>
            </a:extLst>
          </p:cNvPr>
          <p:cNvSpPr txBox="1"/>
          <p:nvPr/>
        </p:nvSpPr>
        <p:spPr>
          <a:xfrm>
            <a:off x="91236" y="2419284"/>
            <a:ext cx="1907931" cy="1384995"/>
          </a:xfrm>
          <a:prstGeom prst="rect">
            <a:avLst/>
          </a:prstGeom>
          <a:solidFill>
            <a:srgbClr val="EDE2F6"/>
          </a:solidFill>
          <a:ln>
            <a:solidFill>
              <a:srgbClr val="7030A0"/>
            </a:solidFill>
          </a:ln>
        </p:spPr>
        <p:txBody>
          <a:bodyPr wrap="square" rtlCol="0">
            <a:spAutoFit/>
          </a:bodyPr>
          <a:lstStyle/>
          <a:p>
            <a:r>
              <a:rPr lang="cs-CZ" sz="1200" dirty="0">
                <a:solidFill>
                  <a:srgbClr val="7030A0"/>
                </a:solidFill>
              </a:rPr>
              <a:t>Pole obsahují název, informaci o povinnosti vyplnění a příklad. | </a:t>
            </a:r>
            <a:r>
              <a:rPr lang="en-US" sz="1200" dirty="0">
                <a:solidFill>
                  <a:srgbClr val="7030A0"/>
                </a:solidFill>
              </a:rPr>
              <a:t>The fields include the name, information on whether the field is required, and an example.</a:t>
            </a:r>
            <a:endParaRPr lang="cs-CZ" sz="1200" dirty="0">
              <a:solidFill>
                <a:srgbClr val="7030A0"/>
              </a:solidFill>
            </a:endParaRPr>
          </a:p>
        </p:txBody>
      </p:sp>
      <p:sp>
        <p:nvSpPr>
          <p:cNvPr id="8" name="TextovéPole 7">
            <a:extLst>
              <a:ext uri="{FF2B5EF4-FFF2-40B4-BE49-F238E27FC236}">
                <a16:creationId xmlns:a16="http://schemas.microsoft.com/office/drawing/2014/main" id="{25740E85-FD4D-4819-B15A-4142977C40F6}"/>
              </a:ext>
            </a:extLst>
          </p:cNvPr>
          <p:cNvSpPr txBox="1"/>
          <p:nvPr/>
        </p:nvSpPr>
        <p:spPr>
          <a:xfrm>
            <a:off x="6638574" y="4900864"/>
            <a:ext cx="1907931" cy="1015663"/>
          </a:xfrm>
          <a:prstGeom prst="rect">
            <a:avLst/>
          </a:prstGeom>
          <a:solidFill>
            <a:srgbClr val="EDE2F6"/>
          </a:solidFill>
          <a:ln>
            <a:solidFill>
              <a:srgbClr val="7030A0"/>
            </a:solidFill>
          </a:ln>
        </p:spPr>
        <p:txBody>
          <a:bodyPr wrap="square" rtlCol="0">
            <a:spAutoFit/>
          </a:bodyPr>
          <a:lstStyle/>
          <a:p>
            <a:r>
              <a:rPr lang="cs-CZ" sz="1200" dirty="0">
                <a:solidFill>
                  <a:srgbClr val="7030A0"/>
                </a:solidFill>
              </a:rPr>
              <a:t>Zkontrolovat a využít lze přímo i HTML kód podpisu. | </a:t>
            </a:r>
            <a:r>
              <a:rPr lang="en-US" sz="1200" dirty="0">
                <a:solidFill>
                  <a:srgbClr val="7030A0"/>
                </a:solidFill>
              </a:rPr>
              <a:t>You can also view and use the HTML code for the signature directly.</a:t>
            </a:r>
            <a:endParaRPr lang="cs-CZ" sz="1200" dirty="0">
              <a:solidFill>
                <a:srgbClr val="7030A0"/>
              </a:solidFill>
            </a:endParaRPr>
          </a:p>
        </p:txBody>
      </p:sp>
      <p:pic>
        <p:nvPicPr>
          <p:cNvPr id="4" name="Obrázek 3">
            <a:extLst>
              <a:ext uri="{FF2B5EF4-FFF2-40B4-BE49-F238E27FC236}">
                <a16:creationId xmlns:a16="http://schemas.microsoft.com/office/drawing/2014/main" id="{7F5B1C2A-42DC-470C-9D07-0F6148F17E5D}"/>
              </a:ext>
            </a:extLst>
          </p:cNvPr>
          <p:cNvPicPr>
            <a:picLocks noChangeAspect="1"/>
          </p:cNvPicPr>
          <p:nvPr/>
        </p:nvPicPr>
        <p:blipFill rotWithShape="1">
          <a:blip r:embed="rId3"/>
          <a:srcRect t="83179" r="6081"/>
          <a:stretch/>
        </p:blipFill>
        <p:spPr>
          <a:xfrm>
            <a:off x="159330" y="5928360"/>
            <a:ext cx="8189334" cy="791014"/>
          </a:xfrm>
          <a:prstGeom prst="rect">
            <a:avLst/>
          </a:prstGeom>
        </p:spPr>
      </p:pic>
      <p:sp>
        <p:nvSpPr>
          <p:cNvPr id="9" name="TextovéPole 8">
            <a:extLst>
              <a:ext uri="{FF2B5EF4-FFF2-40B4-BE49-F238E27FC236}">
                <a16:creationId xmlns:a16="http://schemas.microsoft.com/office/drawing/2014/main" id="{1EFA1494-2C7B-4778-8490-42573446A19B}"/>
              </a:ext>
            </a:extLst>
          </p:cNvPr>
          <p:cNvSpPr txBox="1"/>
          <p:nvPr/>
        </p:nvSpPr>
        <p:spPr>
          <a:xfrm>
            <a:off x="91235" y="5346212"/>
            <a:ext cx="1907931" cy="1384995"/>
          </a:xfrm>
          <a:prstGeom prst="rect">
            <a:avLst/>
          </a:prstGeom>
          <a:solidFill>
            <a:srgbClr val="EDE2F6"/>
          </a:solidFill>
          <a:ln>
            <a:solidFill>
              <a:srgbClr val="7030A0"/>
            </a:solidFill>
          </a:ln>
        </p:spPr>
        <p:txBody>
          <a:bodyPr wrap="square" rtlCol="0">
            <a:spAutoFit/>
          </a:bodyPr>
          <a:lstStyle/>
          <a:p>
            <a:r>
              <a:rPr lang="cs-CZ" sz="1200" dirty="0">
                <a:solidFill>
                  <a:srgbClr val="7030A0"/>
                </a:solidFill>
              </a:rPr>
              <a:t>Na konci formuláře je tlačítko Zkopírovat podpis a tlačítko vrátit příklad. | </a:t>
            </a:r>
            <a:r>
              <a:rPr lang="en-US" sz="1200" dirty="0">
                <a:solidFill>
                  <a:srgbClr val="7030A0"/>
                </a:solidFill>
              </a:rPr>
              <a:t>At the bottom of the form, there is a "Copy Signature" button and a „</a:t>
            </a:r>
            <a:r>
              <a:rPr lang="cs-CZ" sz="1200" dirty="0" err="1">
                <a:solidFill>
                  <a:srgbClr val="7030A0"/>
                </a:solidFill>
              </a:rPr>
              <a:t>Back</a:t>
            </a:r>
            <a:r>
              <a:rPr lang="cs-CZ" sz="1200" dirty="0">
                <a:solidFill>
                  <a:srgbClr val="7030A0"/>
                </a:solidFill>
              </a:rPr>
              <a:t> to e</a:t>
            </a:r>
            <a:r>
              <a:rPr lang="en-US" sz="1200" dirty="0" err="1">
                <a:solidFill>
                  <a:srgbClr val="7030A0"/>
                </a:solidFill>
              </a:rPr>
              <a:t>xample</a:t>
            </a:r>
            <a:r>
              <a:rPr lang="en-US" sz="1200" dirty="0">
                <a:solidFill>
                  <a:srgbClr val="7030A0"/>
                </a:solidFill>
              </a:rPr>
              <a:t>" button.</a:t>
            </a:r>
            <a:endParaRPr lang="cs-CZ" sz="1200" dirty="0">
              <a:solidFill>
                <a:srgbClr val="7030A0"/>
              </a:solidFill>
            </a:endParaRPr>
          </a:p>
        </p:txBody>
      </p:sp>
      <p:sp>
        <p:nvSpPr>
          <p:cNvPr id="14" name="TextovéPole 13">
            <a:extLst>
              <a:ext uri="{FF2B5EF4-FFF2-40B4-BE49-F238E27FC236}">
                <a16:creationId xmlns:a16="http://schemas.microsoft.com/office/drawing/2014/main" id="{4FE35986-1555-449B-9CC3-809C6E5686BD}"/>
              </a:ext>
            </a:extLst>
          </p:cNvPr>
          <p:cNvSpPr txBox="1"/>
          <p:nvPr/>
        </p:nvSpPr>
        <p:spPr>
          <a:xfrm>
            <a:off x="163358" y="83793"/>
            <a:ext cx="7951942" cy="830997"/>
          </a:xfrm>
          <a:prstGeom prst="rect">
            <a:avLst/>
          </a:prstGeom>
          <a:noFill/>
        </p:spPr>
        <p:txBody>
          <a:bodyPr wrap="square">
            <a:spAutoFit/>
          </a:bodyPr>
          <a:lstStyle/>
          <a:p>
            <a:r>
              <a:rPr lang="cs-CZ" sz="1800" b="1" dirty="0">
                <a:solidFill>
                  <a:srgbClr val="7030A0"/>
                </a:solidFill>
              </a:rPr>
              <a:t>Návod ke generování jednotného podpisu UJEP pro poštovního klienta</a:t>
            </a:r>
          </a:p>
          <a:p>
            <a:r>
              <a:rPr lang="en-US" sz="1800" b="1" dirty="0">
                <a:solidFill>
                  <a:srgbClr val="9A57CD"/>
                </a:solidFill>
              </a:rPr>
              <a:t>Instructions for Generating a Unified UJEP Signature for the Email Client</a:t>
            </a:r>
            <a:endParaRPr lang="cs-CZ" sz="1800" b="1" dirty="0">
              <a:solidFill>
                <a:srgbClr val="9A57CD"/>
              </a:solidFill>
            </a:endParaRPr>
          </a:p>
          <a:p>
            <a:r>
              <a:rPr lang="cs-CZ" sz="1200" dirty="0"/>
              <a:t>(verze 26.01 | </a:t>
            </a:r>
            <a:r>
              <a:rPr lang="cs-CZ" sz="1200" dirty="0" err="1"/>
              <a:t>version</a:t>
            </a:r>
            <a:r>
              <a:rPr lang="cs-CZ" sz="1200" dirty="0"/>
              <a:t> 26.01)</a:t>
            </a:r>
          </a:p>
        </p:txBody>
      </p:sp>
    </p:spTree>
    <p:extLst>
      <p:ext uri="{BB962C8B-B14F-4D97-AF65-F5344CB8AC3E}">
        <p14:creationId xmlns:p14="http://schemas.microsoft.com/office/powerpoint/2010/main" val="142439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nice 10">
            <a:extLst>
              <a:ext uri="{FF2B5EF4-FFF2-40B4-BE49-F238E27FC236}">
                <a16:creationId xmlns:a16="http://schemas.microsoft.com/office/drawing/2014/main" id="{926AB8F5-12AA-4D02-A7C4-0D85F032A36B}"/>
              </a:ext>
            </a:extLst>
          </p:cNvPr>
          <p:cNvCxnSpPr>
            <a:cxnSpLocks/>
          </p:cNvCxnSpPr>
          <p:nvPr/>
        </p:nvCxnSpPr>
        <p:spPr>
          <a:xfrm flipH="1">
            <a:off x="159331" y="4029222"/>
            <a:ext cx="45635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B39899FC-B84E-4945-BF37-AB747FA3CF87}"/>
              </a:ext>
            </a:extLst>
          </p:cNvPr>
          <p:cNvPicPr>
            <a:picLocks noChangeAspect="1"/>
          </p:cNvPicPr>
          <p:nvPr/>
        </p:nvPicPr>
        <p:blipFill>
          <a:blip r:embed="rId2"/>
          <a:stretch>
            <a:fillRect/>
          </a:stretch>
        </p:blipFill>
        <p:spPr>
          <a:xfrm>
            <a:off x="163358" y="1329123"/>
            <a:ext cx="4469731" cy="2555353"/>
          </a:xfrm>
          <a:prstGeom prst="rect">
            <a:avLst/>
          </a:prstGeom>
        </p:spPr>
      </p:pic>
      <p:sp>
        <p:nvSpPr>
          <p:cNvPr id="6" name="TextovéPole 5">
            <a:extLst>
              <a:ext uri="{FF2B5EF4-FFF2-40B4-BE49-F238E27FC236}">
                <a16:creationId xmlns:a16="http://schemas.microsoft.com/office/drawing/2014/main" id="{C8E747EB-EEB1-461B-82EE-D66E5750E2D4}"/>
              </a:ext>
            </a:extLst>
          </p:cNvPr>
          <p:cNvSpPr txBox="1"/>
          <p:nvPr/>
        </p:nvSpPr>
        <p:spPr>
          <a:xfrm>
            <a:off x="8704385" y="1310054"/>
            <a:ext cx="3324257" cy="3385542"/>
          </a:xfrm>
          <a:prstGeom prst="rect">
            <a:avLst/>
          </a:prstGeom>
          <a:noFill/>
        </p:spPr>
        <p:txBody>
          <a:bodyPr wrap="square" rtlCol="0">
            <a:spAutoFit/>
          </a:bodyPr>
          <a:lstStyle/>
          <a:p>
            <a:r>
              <a:rPr lang="cs-CZ" sz="1400" b="1" dirty="0">
                <a:solidFill>
                  <a:srgbClr val="7030A0"/>
                </a:solidFill>
              </a:rPr>
              <a:t>Jak generovat podpis ve čtyřech krocích?</a:t>
            </a:r>
          </a:p>
          <a:p>
            <a:endParaRPr lang="cs-CZ" sz="1400" dirty="0"/>
          </a:p>
          <a:p>
            <a:pPr marL="228600" indent="-228600">
              <a:buAutoNum type="arabicPeriod"/>
            </a:pPr>
            <a:r>
              <a:rPr lang="cs-CZ" sz="1200" dirty="0"/>
              <a:t>Zadejte údaje do polí formuláře.</a:t>
            </a:r>
          </a:p>
          <a:p>
            <a:pPr marL="228600" indent="-228600">
              <a:buAutoNum type="arabicPeriod"/>
            </a:pPr>
            <a:r>
              <a:rPr lang="cs-CZ" sz="1200" dirty="0"/>
              <a:t>Zkopírujte podpis do schránky.</a:t>
            </a:r>
          </a:p>
          <a:p>
            <a:pPr marL="228600" indent="-228600">
              <a:buAutoNum type="arabicPeriod"/>
            </a:pPr>
            <a:r>
              <a:rPr lang="cs-CZ" sz="1200" dirty="0"/>
              <a:t>Vložte podpis do editoru podpisů v poštovním klientovi a uložte.</a:t>
            </a:r>
          </a:p>
          <a:p>
            <a:pPr marL="228600" indent="-228600">
              <a:buAutoNum type="arabicPeriod"/>
            </a:pPr>
            <a:r>
              <a:rPr lang="cs-CZ" sz="1200" dirty="0"/>
              <a:t>Proveďte testovací zprávu (zašlete e-mail sami sobě).</a:t>
            </a:r>
          </a:p>
          <a:p>
            <a:endParaRPr lang="cs-CZ" sz="1400" dirty="0"/>
          </a:p>
          <a:p>
            <a:r>
              <a:rPr lang="en-US" sz="1400" b="1" dirty="0">
                <a:solidFill>
                  <a:srgbClr val="7030A0"/>
                </a:solidFill>
              </a:rPr>
              <a:t>How to Generate a Signature in Four Steps?</a:t>
            </a:r>
            <a:endParaRPr lang="cs-CZ" sz="1400" b="1" dirty="0">
              <a:solidFill>
                <a:srgbClr val="7030A0"/>
              </a:solidFill>
            </a:endParaRPr>
          </a:p>
          <a:p>
            <a:pPr marL="228600" indent="-228600">
              <a:buAutoNum type="arabicPeriod"/>
            </a:pPr>
            <a:r>
              <a:rPr lang="en-US" sz="1200" dirty="0"/>
              <a:t>Enter the information into the form fields.</a:t>
            </a:r>
            <a:endParaRPr lang="cs-CZ" sz="1200" dirty="0"/>
          </a:p>
          <a:p>
            <a:pPr marL="228600" indent="-228600">
              <a:buAutoNum type="arabicPeriod"/>
            </a:pPr>
            <a:r>
              <a:rPr lang="en-US" sz="1200" dirty="0"/>
              <a:t>Copy the signature to the clipboard.</a:t>
            </a:r>
            <a:endParaRPr lang="cs-CZ" sz="1200" dirty="0"/>
          </a:p>
          <a:p>
            <a:pPr marL="228600" indent="-228600">
              <a:buAutoNum type="arabicPeriod"/>
            </a:pPr>
            <a:r>
              <a:rPr lang="en-US" sz="1200" dirty="0"/>
              <a:t>Paste the signature into the signature editor in your email client and save it.</a:t>
            </a:r>
            <a:endParaRPr lang="cs-CZ" sz="1200" dirty="0"/>
          </a:p>
          <a:p>
            <a:pPr marL="228600" indent="-228600">
              <a:buAutoNum type="arabicPeriod"/>
            </a:pPr>
            <a:r>
              <a:rPr lang="en-US" sz="1200" dirty="0"/>
              <a:t>Send a test message (send an email to yourself).</a:t>
            </a:r>
          </a:p>
        </p:txBody>
      </p:sp>
      <p:sp>
        <p:nvSpPr>
          <p:cNvPr id="7" name="TextovéPole 6">
            <a:extLst>
              <a:ext uri="{FF2B5EF4-FFF2-40B4-BE49-F238E27FC236}">
                <a16:creationId xmlns:a16="http://schemas.microsoft.com/office/drawing/2014/main" id="{9522BD7A-1726-4C4D-998A-F68DE9EC22A3}"/>
              </a:ext>
            </a:extLst>
          </p:cNvPr>
          <p:cNvSpPr txBox="1"/>
          <p:nvPr/>
        </p:nvSpPr>
        <p:spPr>
          <a:xfrm>
            <a:off x="4266510" y="1283880"/>
            <a:ext cx="272527" cy="276999"/>
          </a:xfrm>
          <a:prstGeom prst="rect">
            <a:avLst/>
          </a:prstGeom>
          <a:solidFill>
            <a:srgbClr val="EDE2F6"/>
          </a:solidFill>
          <a:ln>
            <a:solidFill>
              <a:srgbClr val="7030A0"/>
            </a:solidFill>
          </a:ln>
        </p:spPr>
        <p:txBody>
          <a:bodyPr wrap="square" rtlCol="0">
            <a:spAutoFit/>
          </a:bodyPr>
          <a:lstStyle/>
          <a:p>
            <a:pPr algn="ctr"/>
            <a:r>
              <a:rPr lang="cs-CZ" sz="1200" dirty="0">
                <a:solidFill>
                  <a:srgbClr val="7030A0"/>
                </a:solidFill>
              </a:rPr>
              <a:t>1</a:t>
            </a:r>
          </a:p>
        </p:txBody>
      </p:sp>
      <p:cxnSp>
        <p:nvCxnSpPr>
          <p:cNvPr id="12" name="Přímá spojnice 11">
            <a:extLst>
              <a:ext uri="{FF2B5EF4-FFF2-40B4-BE49-F238E27FC236}">
                <a16:creationId xmlns:a16="http://schemas.microsoft.com/office/drawing/2014/main" id="{3A32C261-6968-4067-AE36-65E3CE7A20D0}"/>
              </a:ext>
            </a:extLst>
          </p:cNvPr>
          <p:cNvCxnSpPr>
            <a:cxnSpLocks/>
          </p:cNvCxnSpPr>
          <p:nvPr/>
        </p:nvCxnSpPr>
        <p:spPr>
          <a:xfrm flipH="1" flipV="1">
            <a:off x="4712678" y="1477109"/>
            <a:ext cx="10197" cy="5242265"/>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3E1E7F0-88F0-4107-8930-E3BD998B280F}"/>
              </a:ext>
            </a:extLst>
          </p:cNvPr>
          <p:cNvPicPr>
            <a:picLocks noChangeAspect="1"/>
          </p:cNvPicPr>
          <p:nvPr/>
        </p:nvPicPr>
        <p:blipFill>
          <a:blip r:embed="rId3"/>
          <a:stretch>
            <a:fillRect/>
          </a:stretch>
        </p:blipFill>
        <p:spPr>
          <a:xfrm>
            <a:off x="196269" y="4924781"/>
            <a:ext cx="4436822" cy="950289"/>
          </a:xfrm>
          <a:prstGeom prst="rect">
            <a:avLst/>
          </a:prstGeom>
        </p:spPr>
      </p:pic>
      <p:pic>
        <p:nvPicPr>
          <p:cNvPr id="23" name="Obrázek 22">
            <a:extLst>
              <a:ext uri="{FF2B5EF4-FFF2-40B4-BE49-F238E27FC236}">
                <a16:creationId xmlns:a16="http://schemas.microsoft.com/office/drawing/2014/main" id="{CBA08745-6080-4224-BB54-498A3E099699}"/>
              </a:ext>
            </a:extLst>
          </p:cNvPr>
          <p:cNvPicPr>
            <a:picLocks noChangeAspect="1"/>
          </p:cNvPicPr>
          <p:nvPr/>
        </p:nvPicPr>
        <p:blipFill rotWithShape="1">
          <a:blip r:embed="rId4">
            <a:extLst>
              <a:ext uri="{28A0092B-C50C-407E-A947-70E740481C1C}">
                <a14:useLocalDpi xmlns:a14="http://schemas.microsoft.com/office/drawing/2010/main" val="0"/>
              </a:ext>
            </a:extLst>
          </a:blip>
          <a:srcRect l="13333" t="10993"/>
          <a:stretch/>
        </p:blipFill>
        <p:spPr>
          <a:xfrm>
            <a:off x="3086100" y="5100043"/>
            <a:ext cx="609600" cy="626061"/>
          </a:xfrm>
          <a:prstGeom prst="rect">
            <a:avLst/>
          </a:prstGeom>
        </p:spPr>
      </p:pic>
      <p:pic>
        <p:nvPicPr>
          <p:cNvPr id="25" name="Obrázek 24">
            <a:extLst>
              <a:ext uri="{FF2B5EF4-FFF2-40B4-BE49-F238E27FC236}">
                <a16:creationId xmlns:a16="http://schemas.microsoft.com/office/drawing/2014/main" id="{AAD0FB1D-7BAB-4361-A6EE-3DF098C007CD}"/>
              </a:ext>
            </a:extLst>
          </p:cNvPr>
          <p:cNvPicPr>
            <a:picLocks noChangeAspect="1"/>
          </p:cNvPicPr>
          <p:nvPr/>
        </p:nvPicPr>
        <p:blipFill>
          <a:blip r:embed="rId5"/>
          <a:stretch>
            <a:fillRect/>
          </a:stretch>
        </p:blipFill>
        <p:spPr>
          <a:xfrm>
            <a:off x="5746281" y="3110722"/>
            <a:ext cx="2742937" cy="1798323"/>
          </a:xfrm>
          <a:prstGeom prst="rect">
            <a:avLst/>
          </a:prstGeom>
        </p:spPr>
      </p:pic>
      <p:pic>
        <p:nvPicPr>
          <p:cNvPr id="27" name="Obrázek 26">
            <a:extLst>
              <a:ext uri="{FF2B5EF4-FFF2-40B4-BE49-F238E27FC236}">
                <a16:creationId xmlns:a16="http://schemas.microsoft.com/office/drawing/2014/main" id="{2BC7750D-0CE6-4DE7-87A9-B7CCA215E676}"/>
              </a:ext>
            </a:extLst>
          </p:cNvPr>
          <p:cNvPicPr>
            <a:picLocks noChangeAspect="1"/>
          </p:cNvPicPr>
          <p:nvPr/>
        </p:nvPicPr>
        <p:blipFill rotWithShape="1">
          <a:blip r:embed="rId4">
            <a:extLst>
              <a:ext uri="{28A0092B-C50C-407E-A947-70E740481C1C}">
                <a14:useLocalDpi xmlns:a14="http://schemas.microsoft.com/office/drawing/2010/main" val="0"/>
              </a:ext>
            </a:extLst>
          </a:blip>
          <a:srcRect l="13333" t="10993"/>
          <a:stretch/>
        </p:blipFill>
        <p:spPr>
          <a:xfrm>
            <a:off x="5946780" y="3699877"/>
            <a:ext cx="298439" cy="306498"/>
          </a:xfrm>
          <a:prstGeom prst="rect">
            <a:avLst/>
          </a:prstGeom>
        </p:spPr>
      </p:pic>
      <p:pic>
        <p:nvPicPr>
          <p:cNvPr id="31" name="Obrázek 30">
            <a:extLst>
              <a:ext uri="{FF2B5EF4-FFF2-40B4-BE49-F238E27FC236}">
                <a16:creationId xmlns:a16="http://schemas.microsoft.com/office/drawing/2014/main" id="{CAD7E52D-D9C9-47C2-AC56-B305667BB7A7}"/>
              </a:ext>
            </a:extLst>
          </p:cNvPr>
          <p:cNvPicPr>
            <a:picLocks noChangeAspect="1"/>
          </p:cNvPicPr>
          <p:nvPr/>
        </p:nvPicPr>
        <p:blipFill>
          <a:blip r:embed="rId6"/>
          <a:stretch>
            <a:fillRect/>
          </a:stretch>
        </p:blipFill>
        <p:spPr>
          <a:xfrm>
            <a:off x="4851480" y="1477109"/>
            <a:ext cx="1772363" cy="1496813"/>
          </a:xfrm>
          <a:prstGeom prst="rect">
            <a:avLst/>
          </a:prstGeom>
        </p:spPr>
      </p:pic>
      <p:sp>
        <p:nvSpPr>
          <p:cNvPr id="32" name="Ovál 31">
            <a:extLst>
              <a:ext uri="{FF2B5EF4-FFF2-40B4-BE49-F238E27FC236}">
                <a16:creationId xmlns:a16="http://schemas.microsoft.com/office/drawing/2014/main" id="{20B46500-5ACC-48DE-AC5A-38F8822B0EE5}"/>
              </a:ext>
            </a:extLst>
          </p:cNvPr>
          <p:cNvSpPr/>
          <p:nvPr/>
        </p:nvSpPr>
        <p:spPr>
          <a:xfrm>
            <a:off x="5514975" y="1508125"/>
            <a:ext cx="244475" cy="1460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vál 32">
            <a:extLst>
              <a:ext uri="{FF2B5EF4-FFF2-40B4-BE49-F238E27FC236}">
                <a16:creationId xmlns:a16="http://schemas.microsoft.com/office/drawing/2014/main" id="{D9D3E718-7B85-4BCA-8A36-8996A067C051}"/>
              </a:ext>
            </a:extLst>
          </p:cNvPr>
          <p:cNvSpPr/>
          <p:nvPr/>
        </p:nvSpPr>
        <p:spPr>
          <a:xfrm>
            <a:off x="5637212" y="2856775"/>
            <a:ext cx="244475" cy="1460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Obrázek 34">
            <a:extLst>
              <a:ext uri="{FF2B5EF4-FFF2-40B4-BE49-F238E27FC236}">
                <a16:creationId xmlns:a16="http://schemas.microsoft.com/office/drawing/2014/main" id="{3C6A3B65-115E-446C-B1F1-561D0447DFCA}"/>
              </a:ext>
            </a:extLst>
          </p:cNvPr>
          <p:cNvPicPr>
            <a:picLocks noChangeAspect="1"/>
          </p:cNvPicPr>
          <p:nvPr/>
        </p:nvPicPr>
        <p:blipFill>
          <a:blip r:embed="rId7"/>
          <a:stretch>
            <a:fillRect/>
          </a:stretch>
        </p:blipFill>
        <p:spPr>
          <a:xfrm>
            <a:off x="6796024" y="1654175"/>
            <a:ext cx="1423487" cy="1156584"/>
          </a:xfrm>
          <a:prstGeom prst="rect">
            <a:avLst/>
          </a:prstGeom>
        </p:spPr>
      </p:pic>
      <p:sp>
        <p:nvSpPr>
          <p:cNvPr id="36" name="Ovál 35">
            <a:extLst>
              <a:ext uri="{FF2B5EF4-FFF2-40B4-BE49-F238E27FC236}">
                <a16:creationId xmlns:a16="http://schemas.microsoft.com/office/drawing/2014/main" id="{7F8C1571-88EA-4A3D-863A-C2BE6F347779}"/>
              </a:ext>
            </a:extLst>
          </p:cNvPr>
          <p:cNvSpPr/>
          <p:nvPr/>
        </p:nvSpPr>
        <p:spPr>
          <a:xfrm>
            <a:off x="6927911" y="2033817"/>
            <a:ext cx="371414" cy="20455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TextovéPole 38">
            <a:extLst>
              <a:ext uri="{FF2B5EF4-FFF2-40B4-BE49-F238E27FC236}">
                <a16:creationId xmlns:a16="http://schemas.microsoft.com/office/drawing/2014/main" id="{D23BB690-313D-4C6E-87A4-C983B734A772}"/>
              </a:ext>
            </a:extLst>
          </p:cNvPr>
          <p:cNvSpPr txBox="1"/>
          <p:nvPr/>
        </p:nvSpPr>
        <p:spPr>
          <a:xfrm>
            <a:off x="6095999" y="3612626"/>
            <a:ext cx="787401" cy="307777"/>
          </a:xfrm>
          <a:prstGeom prst="rect">
            <a:avLst/>
          </a:prstGeom>
          <a:noFill/>
        </p:spPr>
        <p:txBody>
          <a:bodyPr wrap="square">
            <a:spAutoFit/>
          </a:bodyPr>
          <a:lstStyle/>
          <a:p>
            <a:r>
              <a:rPr lang="cs-CZ" sz="1400" dirty="0">
                <a:solidFill>
                  <a:srgbClr val="7030A0"/>
                </a:solidFill>
              </a:rPr>
              <a:t>CTRL+V</a:t>
            </a:r>
            <a:endParaRPr lang="cs-CZ" sz="1400" dirty="0"/>
          </a:p>
        </p:txBody>
      </p:sp>
      <p:cxnSp>
        <p:nvCxnSpPr>
          <p:cNvPr id="40" name="Přímá spojnice 39">
            <a:extLst>
              <a:ext uri="{FF2B5EF4-FFF2-40B4-BE49-F238E27FC236}">
                <a16:creationId xmlns:a16="http://schemas.microsoft.com/office/drawing/2014/main" id="{99722926-65B1-4D21-9D5F-2D35DFE3BEC9}"/>
              </a:ext>
            </a:extLst>
          </p:cNvPr>
          <p:cNvCxnSpPr>
            <a:cxnSpLocks/>
          </p:cNvCxnSpPr>
          <p:nvPr/>
        </p:nvCxnSpPr>
        <p:spPr>
          <a:xfrm flipH="1">
            <a:off x="4722875" y="5019822"/>
            <a:ext cx="3981510"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4" name="Obrázek 43">
            <a:extLst>
              <a:ext uri="{FF2B5EF4-FFF2-40B4-BE49-F238E27FC236}">
                <a16:creationId xmlns:a16="http://schemas.microsoft.com/office/drawing/2014/main" id="{10B0526B-5E67-40F1-A9FB-C247A82C528C}"/>
              </a:ext>
            </a:extLst>
          </p:cNvPr>
          <p:cNvPicPr>
            <a:picLocks noChangeAspect="1"/>
          </p:cNvPicPr>
          <p:nvPr/>
        </p:nvPicPr>
        <p:blipFill>
          <a:blip r:embed="rId8"/>
          <a:stretch>
            <a:fillRect/>
          </a:stretch>
        </p:blipFill>
        <p:spPr>
          <a:xfrm>
            <a:off x="4888901" y="5149984"/>
            <a:ext cx="2011925" cy="1409196"/>
          </a:xfrm>
          <a:prstGeom prst="rect">
            <a:avLst/>
          </a:prstGeom>
        </p:spPr>
      </p:pic>
      <p:pic>
        <p:nvPicPr>
          <p:cNvPr id="45" name="Obrázek 44">
            <a:extLst>
              <a:ext uri="{FF2B5EF4-FFF2-40B4-BE49-F238E27FC236}">
                <a16:creationId xmlns:a16="http://schemas.microsoft.com/office/drawing/2014/main" id="{108E0F1B-F698-4DB6-8FF9-8E1D6626B29D}"/>
              </a:ext>
            </a:extLst>
          </p:cNvPr>
          <p:cNvPicPr>
            <a:picLocks noChangeAspect="1"/>
          </p:cNvPicPr>
          <p:nvPr/>
        </p:nvPicPr>
        <p:blipFill rotWithShape="1">
          <a:blip r:embed="rId4">
            <a:extLst>
              <a:ext uri="{28A0092B-C50C-407E-A947-70E740481C1C}">
                <a14:useLocalDpi xmlns:a14="http://schemas.microsoft.com/office/drawing/2010/main" val="0"/>
              </a:ext>
            </a:extLst>
          </a:blip>
          <a:srcRect l="13333" t="10993"/>
          <a:stretch/>
        </p:blipFill>
        <p:spPr>
          <a:xfrm>
            <a:off x="5583248" y="6222109"/>
            <a:ext cx="298439" cy="306498"/>
          </a:xfrm>
          <a:prstGeom prst="rect">
            <a:avLst/>
          </a:prstGeom>
        </p:spPr>
      </p:pic>
      <p:sp>
        <p:nvSpPr>
          <p:cNvPr id="46" name="TextovéPole 45">
            <a:extLst>
              <a:ext uri="{FF2B5EF4-FFF2-40B4-BE49-F238E27FC236}">
                <a16:creationId xmlns:a16="http://schemas.microsoft.com/office/drawing/2014/main" id="{399CB051-F86B-4D26-88A0-B9C95B0BD146}"/>
              </a:ext>
            </a:extLst>
          </p:cNvPr>
          <p:cNvSpPr txBox="1"/>
          <p:nvPr/>
        </p:nvSpPr>
        <p:spPr>
          <a:xfrm>
            <a:off x="4264093" y="4241276"/>
            <a:ext cx="272527" cy="276999"/>
          </a:xfrm>
          <a:prstGeom prst="rect">
            <a:avLst/>
          </a:prstGeom>
          <a:solidFill>
            <a:srgbClr val="EDE2F6"/>
          </a:solidFill>
          <a:ln>
            <a:solidFill>
              <a:srgbClr val="7030A0"/>
            </a:solidFill>
          </a:ln>
        </p:spPr>
        <p:txBody>
          <a:bodyPr wrap="square" rtlCol="0">
            <a:spAutoFit/>
          </a:bodyPr>
          <a:lstStyle/>
          <a:p>
            <a:pPr algn="ctr"/>
            <a:r>
              <a:rPr lang="cs-CZ" sz="1200" dirty="0">
                <a:solidFill>
                  <a:srgbClr val="7030A0"/>
                </a:solidFill>
              </a:rPr>
              <a:t>2</a:t>
            </a:r>
          </a:p>
        </p:txBody>
      </p:sp>
      <p:sp>
        <p:nvSpPr>
          <p:cNvPr id="47" name="TextovéPole 46">
            <a:extLst>
              <a:ext uri="{FF2B5EF4-FFF2-40B4-BE49-F238E27FC236}">
                <a16:creationId xmlns:a16="http://schemas.microsoft.com/office/drawing/2014/main" id="{DE1ECB33-97CC-48B1-ACA6-8AC9AF4F9226}"/>
              </a:ext>
            </a:extLst>
          </p:cNvPr>
          <p:cNvSpPr txBox="1"/>
          <p:nvPr/>
        </p:nvSpPr>
        <p:spPr>
          <a:xfrm>
            <a:off x="8219511" y="1283880"/>
            <a:ext cx="272527" cy="276999"/>
          </a:xfrm>
          <a:prstGeom prst="rect">
            <a:avLst/>
          </a:prstGeom>
          <a:solidFill>
            <a:srgbClr val="EDE2F6"/>
          </a:solidFill>
          <a:ln>
            <a:solidFill>
              <a:srgbClr val="7030A0"/>
            </a:solidFill>
          </a:ln>
        </p:spPr>
        <p:txBody>
          <a:bodyPr wrap="square" rtlCol="0">
            <a:spAutoFit/>
          </a:bodyPr>
          <a:lstStyle/>
          <a:p>
            <a:pPr algn="ctr"/>
            <a:r>
              <a:rPr lang="cs-CZ" sz="1200" dirty="0">
                <a:solidFill>
                  <a:srgbClr val="7030A0"/>
                </a:solidFill>
              </a:rPr>
              <a:t>3</a:t>
            </a:r>
          </a:p>
        </p:txBody>
      </p:sp>
      <p:sp>
        <p:nvSpPr>
          <p:cNvPr id="48" name="TextovéPole 47">
            <a:extLst>
              <a:ext uri="{FF2B5EF4-FFF2-40B4-BE49-F238E27FC236}">
                <a16:creationId xmlns:a16="http://schemas.microsoft.com/office/drawing/2014/main" id="{FC8EA0DD-BF5A-46C0-834F-3BD988F4ACCD}"/>
              </a:ext>
            </a:extLst>
          </p:cNvPr>
          <p:cNvSpPr txBox="1"/>
          <p:nvPr/>
        </p:nvSpPr>
        <p:spPr>
          <a:xfrm>
            <a:off x="8216691" y="5203825"/>
            <a:ext cx="272527" cy="276999"/>
          </a:xfrm>
          <a:prstGeom prst="rect">
            <a:avLst/>
          </a:prstGeom>
          <a:solidFill>
            <a:srgbClr val="EDE2F6"/>
          </a:solidFill>
          <a:ln>
            <a:solidFill>
              <a:srgbClr val="7030A0"/>
            </a:solidFill>
          </a:ln>
        </p:spPr>
        <p:txBody>
          <a:bodyPr wrap="square" rtlCol="0">
            <a:spAutoFit/>
          </a:bodyPr>
          <a:lstStyle/>
          <a:p>
            <a:pPr algn="ctr"/>
            <a:r>
              <a:rPr lang="cs-CZ" sz="1200" dirty="0">
                <a:solidFill>
                  <a:srgbClr val="7030A0"/>
                </a:solidFill>
              </a:rPr>
              <a:t>4</a:t>
            </a:r>
          </a:p>
        </p:txBody>
      </p:sp>
      <p:sp>
        <p:nvSpPr>
          <p:cNvPr id="49" name="TextovéPole 48">
            <a:extLst>
              <a:ext uri="{FF2B5EF4-FFF2-40B4-BE49-F238E27FC236}">
                <a16:creationId xmlns:a16="http://schemas.microsoft.com/office/drawing/2014/main" id="{B38FC166-369B-46D6-B24A-2CB497B1A1AC}"/>
              </a:ext>
            </a:extLst>
          </p:cNvPr>
          <p:cNvSpPr txBox="1"/>
          <p:nvPr/>
        </p:nvSpPr>
        <p:spPr>
          <a:xfrm>
            <a:off x="163358" y="83793"/>
            <a:ext cx="7951942" cy="830997"/>
          </a:xfrm>
          <a:prstGeom prst="rect">
            <a:avLst/>
          </a:prstGeom>
          <a:noFill/>
        </p:spPr>
        <p:txBody>
          <a:bodyPr wrap="square">
            <a:spAutoFit/>
          </a:bodyPr>
          <a:lstStyle/>
          <a:p>
            <a:r>
              <a:rPr lang="cs-CZ" sz="1800" b="1" dirty="0">
                <a:solidFill>
                  <a:srgbClr val="7030A0"/>
                </a:solidFill>
              </a:rPr>
              <a:t>Návod ke generování jednotného podpisu UJEP pro poštovního klienta</a:t>
            </a:r>
          </a:p>
          <a:p>
            <a:r>
              <a:rPr lang="en-US" sz="1800" b="1" dirty="0">
                <a:solidFill>
                  <a:srgbClr val="9A57CD"/>
                </a:solidFill>
              </a:rPr>
              <a:t>Instructions for Generating a Unified UJEP Signature for the Email Client</a:t>
            </a:r>
            <a:endParaRPr lang="cs-CZ" sz="1800" b="1" dirty="0">
              <a:solidFill>
                <a:srgbClr val="9A57CD"/>
              </a:solidFill>
            </a:endParaRPr>
          </a:p>
          <a:p>
            <a:r>
              <a:rPr lang="cs-CZ" sz="1200" dirty="0"/>
              <a:t>(verze 26.01 | </a:t>
            </a:r>
            <a:r>
              <a:rPr lang="cs-CZ" sz="1200" dirty="0" err="1"/>
              <a:t>version</a:t>
            </a:r>
            <a:r>
              <a:rPr lang="cs-CZ" sz="1200" dirty="0"/>
              <a:t> 26.01)</a:t>
            </a:r>
          </a:p>
        </p:txBody>
      </p:sp>
    </p:spTree>
    <p:extLst>
      <p:ext uri="{BB962C8B-B14F-4D97-AF65-F5344CB8AC3E}">
        <p14:creationId xmlns:p14="http://schemas.microsoft.com/office/powerpoint/2010/main" val="73813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C8E747EB-EEB1-461B-82EE-D66E5750E2D4}"/>
              </a:ext>
            </a:extLst>
          </p:cNvPr>
          <p:cNvSpPr txBox="1"/>
          <p:nvPr/>
        </p:nvSpPr>
        <p:spPr>
          <a:xfrm>
            <a:off x="155738" y="1174799"/>
            <a:ext cx="11552392" cy="3739485"/>
          </a:xfrm>
          <a:prstGeom prst="rect">
            <a:avLst/>
          </a:prstGeom>
          <a:noFill/>
        </p:spPr>
        <p:txBody>
          <a:bodyPr wrap="square" rtlCol="0">
            <a:spAutoFit/>
          </a:bodyPr>
          <a:lstStyle/>
          <a:p>
            <a:r>
              <a:rPr lang="cs-CZ" sz="1400" b="1" dirty="0">
                <a:solidFill>
                  <a:srgbClr val="7030A0"/>
                </a:solidFill>
              </a:rPr>
              <a:t>Rozšiřující informace</a:t>
            </a:r>
            <a:endParaRPr lang="cs-CZ" sz="1400" dirty="0"/>
          </a:p>
          <a:p>
            <a:pPr marL="171450" indent="-171450">
              <a:buFont typeface="Arial" panose="020B0604020202020204" pitchFamily="34" charset="0"/>
              <a:buChar char="•"/>
            </a:pPr>
            <a:r>
              <a:rPr lang="cs-CZ" sz="1100" b="1" dirty="0"/>
              <a:t>Kompatibilita </a:t>
            </a:r>
            <a:r>
              <a:rPr lang="cs-CZ" sz="1100" dirty="0"/>
              <a:t>– generátor byl testován primárně pro oficiální poštovní klient </a:t>
            </a:r>
            <a:r>
              <a:rPr lang="cs-CZ" sz="1100" dirty="0" err="1"/>
              <a:t>GroupWise</a:t>
            </a:r>
            <a:r>
              <a:rPr lang="cs-CZ" sz="1100" dirty="0"/>
              <a:t>. Doporučuje se využít instalovaného klienta, webový přístup k editoru může vykazovat chyby. </a:t>
            </a:r>
            <a:r>
              <a:rPr lang="cs-CZ" sz="1100" b="1" dirty="0"/>
              <a:t> </a:t>
            </a:r>
          </a:p>
          <a:p>
            <a:pPr marL="171450" indent="-171450">
              <a:buFont typeface="Arial" panose="020B0604020202020204" pitchFamily="34" charset="0"/>
              <a:buChar char="•"/>
            </a:pPr>
            <a:r>
              <a:rPr lang="cs-CZ" sz="1100" b="1" dirty="0"/>
              <a:t>Logo</a:t>
            </a:r>
            <a:r>
              <a:rPr lang="cs-CZ" sz="1100" dirty="0"/>
              <a:t> – v souladu s jednotným vizuálním stylem a strategickým cílem posilování jednotné identity UJEP se doporučuje pro vnější komunikaci používat hlavní logo UJEP. Toto logo je také přednastaveno v generátoru podpisů a funguje též jako interaktivní odkaz na web UJEP. Ostatní loga (součásti) je doporučeno využívat na </a:t>
            </a:r>
            <a:r>
              <a:rPr lang="cs-CZ" sz="1100" dirty="0" err="1"/>
              <a:t>merkantilie</a:t>
            </a:r>
            <a:r>
              <a:rPr lang="cs-CZ" sz="1100" dirty="0"/>
              <a:t>, odborné výstupy (prezentace, postery apod.). </a:t>
            </a:r>
          </a:p>
          <a:p>
            <a:pPr marL="171450" indent="-171450">
              <a:buFont typeface="Arial" panose="020B0604020202020204" pitchFamily="34" charset="0"/>
              <a:buChar char="•"/>
            </a:pPr>
            <a:r>
              <a:rPr lang="cs-CZ" sz="1100" b="1" dirty="0"/>
              <a:t>Další logo </a:t>
            </a:r>
            <a:r>
              <a:rPr lang="cs-CZ" sz="1100" dirty="0"/>
              <a:t>– dle potřeb uživatele je možné nastavit doplňující logo (např. HR </a:t>
            </a:r>
            <a:r>
              <a:rPr lang="cs-CZ" sz="1100" dirty="0" err="1"/>
              <a:t>Award</a:t>
            </a:r>
            <a:r>
              <a:rPr lang="cs-CZ" sz="1100" dirty="0"/>
              <a:t>, logo projektu apod.). Logo se vkládá umístěním přímého odkazu na obrázek. Tím je zaručeno, že v příloze e-mailu se nebudou kumulovat soubory obrázků. Je však nutné zkontrolovat, že vložený přímý odkaz je dlouhodobě stabilní.</a:t>
            </a:r>
          </a:p>
          <a:p>
            <a:pPr marL="171450" indent="-171450">
              <a:buFont typeface="Arial" panose="020B0604020202020204" pitchFamily="34" charset="0"/>
              <a:buChar char="•"/>
            </a:pPr>
            <a:r>
              <a:rPr lang="cs-CZ" sz="1100" b="1" dirty="0"/>
              <a:t>Právní doložka </a:t>
            </a:r>
            <a:r>
              <a:rPr lang="cs-CZ" sz="1100" dirty="0"/>
              <a:t>– je nastavena jako volitelná (zaškrtávací pole). Její využité se doporučuje zejména osobám, které pravidelně komunikují ven úřední či obchodní sdělení.</a:t>
            </a:r>
          </a:p>
          <a:p>
            <a:pPr marL="171450" indent="-171450">
              <a:buFont typeface="Arial" panose="020B0604020202020204" pitchFamily="34" charset="0"/>
              <a:buChar char="•"/>
            </a:pPr>
            <a:r>
              <a:rPr lang="cs-CZ" sz="1100" b="1" dirty="0"/>
              <a:t>RG</a:t>
            </a:r>
            <a:r>
              <a:rPr lang="cs-CZ" sz="1100" dirty="0"/>
              <a:t> a </a:t>
            </a:r>
            <a:r>
              <a:rPr lang="cs-CZ" sz="1100" b="1" dirty="0"/>
              <a:t>ORCID </a:t>
            </a:r>
            <a:r>
              <a:rPr lang="cs-CZ" sz="1100" b="1" dirty="0" err="1"/>
              <a:t>iD</a:t>
            </a:r>
            <a:r>
              <a:rPr lang="cs-CZ" sz="1100" b="1" dirty="0"/>
              <a:t> </a:t>
            </a:r>
            <a:r>
              <a:rPr lang="cs-CZ" sz="1100" dirty="0"/>
              <a:t>– pole slouží primárně akademickým a výzkumným pracovníkům a pracovnicím.  </a:t>
            </a:r>
          </a:p>
          <a:p>
            <a:pPr marL="171450" indent="-171450">
              <a:buFont typeface="Arial" panose="020B0604020202020204" pitchFamily="34" charset="0"/>
              <a:buChar char="•"/>
            </a:pPr>
            <a:r>
              <a:rPr lang="cs-CZ" sz="1100" b="1" dirty="0"/>
              <a:t>Doplňující informace </a:t>
            </a:r>
            <a:r>
              <a:rPr lang="cs-CZ" sz="1100" dirty="0"/>
              <a:t>– pole slouží k dalším relevantním informacím, například aktuálním publikacím. Nový řádek se přidá pomocí znaku |</a:t>
            </a:r>
          </a:p>
          <a:p>
            <a:endParaRPr lang="cs-CZ" sz="1100" dirty="0"/>
          </a:p>
          <a:p>
            <a:r>
              <a:rPr lang="en-US" sz="1400" b="1" dirty="0">
                <a:solidFill>
                  <a:srgbClr val="7030A0"/>
                </a:solidFill>
              </a:rPr>
              <a:t>Additional Information</a:t>
            </a:r>
            <a:endParaRPr lang="en-US" sz="1400" dirty="0">
              <a:solidFill>
                <a:srgbClr val="7030A0"/>
              </a:solidFill>
            </a:endParaRPr>
          </a:p>
          <a:p>
            <a:pPr marL="171450" indent="-171450">
              <a:buFont typeface="Arial" panose="020B0604020202020204" pitchFamily="34" charset="0"/>
              <a:buChar char="•"/>
            </a:pPr>
            <a:r>
              <a:rPr lang="en-US" sz="1100" b="1" dirty="0"/>
              <a:t>Compatibility </a:t>
            </a:r>
            <a:r>
              <a:rPr lang="en-US" sz="1100" dirty="0"/>
              <a:t>– The generator has been tested primarily with the official GroupWise email client. We recommend using the installed client, as web access to the editor may result in errors.</a:t>
            </a:r>
          </a:p>
          <a:p>
            <a:pPr marL="171450" indent="-171450">
              <a:buFont typeface="Arial" panose="020B0604020202020204" pitchFamily="34" charset="0"/>
              <a:buChar char="•"/>
            </a:pPr>
            <a:r>
              <a:rPr lang="en-US" sz="1100" b="1" dirty="0"/>
              <a:t>Logo</a:t>
            </a:r>
            <a:r>
              <a:rPr lang="en-US" sz="1100" dirty="0"/>
              <a:t> – In accordance with the unified visual style and the strategic goal of strengthening UJEP’s unified identity, it is recommended to use the main UJEP logo for external communications. This logo is also preset in the signature generator and functions as an interactive link to the UJEP website. Other logos (components) are recommended for use on promotional materials and professional outputs (presentations, posters, etc.).</a:t>
            </a:r>
          </a:p>
          <a:p>
            <a:pPr marL="171450" indent="-171450">
              <a:buFont typeface="Arial" panose="020B0604020202020204" pitchFamily="34" charset="0"/>
              <a:buChar char="•"/>
            </a:pPr>
            <a:r>
              <a:rPr lang="en-US" sz="1100" b="1" dirty="0"/>
              <a:t>Additional Logo </a:t>
            </a:r>
            <a:r>
              <a:rPr lang="en-US" sz="1100" dirty="0"/>
              <a:t>– Depending on the user’s needs, it is possible to set up a supplementary logo (e.g., HR Award, project logo, etc.). The logo is inserted by providing a direct link to the image. This ensures that image files do not accumulate in the email attachment. However, it is necessary to verify that the inserted direct link remains stable over the long term.</a:t>
            </a:r>
          </a:p>
          <a:p>
            <a:pPr marL="171450" indent="-171450">
              <a:buFont typeface="Arial" panose="020B0604020202020204" pitchFamily="34" charset="0"/>
              <a:buChar char="•"/>
            </a:pPr>
            <a:r>
              <a:rPr lang="en-US" sz="1100" b="1" dirty="0"/>
              <a:t>Legal Disclaimer </a:t>
            </a:r>
            <a:r>
              <a:rPr lang="en-US" sz="1100" dirty="0"/>
              <a:t>– This is set as optional (checkbox). Its use is recommended especially for individuals who regularly send official or business communications externally.</a:t>
            </a:r>
          </a:p>
          <a:p>
            <a:pPr marL="171450" indent="-171450">
              <a:buFont typeface="Arial" panose="020B0604020202020204" pitchFamily="34" charset="0"/>
              <a:buChar char="•"/>
            </a:pPr>
            <a:r>
              <a:rPr lang="en-US" sz="1100" b="1" dirty="0"/>
              <a:t>RG</a:t>
            </a:r>
            <a:r>
              <a:rPr lang="en-US" sz="1100" dirty="0"/>
              <a:t> and </a:t>
            </a:r>
            <a:r>
              <a:rPr lang="en-US" sz="1100" b="1" dirty="0"/>
              <a:t>ORCID</a:t>
            </a:r>
            <a:r>
              <a:rPr lang="en-US" sz="1100" dirty="0"/>
              <a:t> </a:t>
            </a:r>
            <a:r>
              <a:rPr lang="en-US" sz="1100" b="1" dirty="0" err="1"/>
              <a:t>iD</a:t>
            </a:r>
            <a:r>
              <a:rPr lang="en-US" sz="1100" dirty="0"/>
              <a:t> – These fields are primarily intended for academic and research staff.</a:t>
            </a:r>
            <a:endParaRPr lang="cs-CZ" sz="1100" dirty="0"/>
          </a:p>
          <a:p>
            <a:pPr marL="171450" indent="-171450">
              <a:buFont typeface="Arial" panose="020B0604020202020204" pitchFamily="34" charset="0"/>
              <a:buChar char="•"/>
            </a:pPr>
            <a:r>
              <a:rPr lang="en-US" sz="1100" b="1" dirty="0"/>
              <a:t>Additional</a:t>
            </a:r>
            <a:r>
              <a:rPr lang="en-US" sz="1100" dirty="0"/>
              <a:t> </a:t>
            </a:r>
            <a:r>
              <a:rPr lang="en-US" sz="1100" b="1" dirty="0"/>
              <a:t>Information</a:t>
            </a:r>
            <a:r>
              <a:rPr lang="en-US" sz="1100" dirty="0"/>
              <a:t> – This field is used for other relevant information, such as recent publications. To add a new line, use the | character</a:t>
            </a:r>
            <a:r>
              <a:rPr lang="cs-CZ" sz="1100" dirty="0"/>
              <a:t>.</a:t>
            </a:r>
            <a:endParaRPr lang="en-US" sz="1100" dirty="0"/>
          </a:p>
          <a:p>
            <a:endParaRPr lang="cs-CZ" sz="1100" dirty="0"/>
          </a:p>
        </p:txBody>
      </p:sp>
      <p:sp>
        <p:nvSpPr>
          <p:cNvPr id="12" name="TextovéPole 11">
            <a:extLst>
              <a:ext uri="{FF2B5EF4-FFF2-40B4-BE49-F238E27FC236}">
                <a16:creationId xmlns:a16="http://schemas.microsoft.com/office/drawing/2014/main" id="{09C2D39D-2F02-40BD-8E8A-319BFB02801E}"/>
              </a:ext>
            </a:extLst>
          </p:cNvPr>
          <p:cNvSpPr txBox="1"/>
          <p:nvPr/>
        </p:nvSpPr>
        <p:spPr>
          <a:xfrm>
            <a:off x="163358" y="83793"/>
            <a:ext cx="7951942" cy="830997"/>
          </a:xfrm>
          <a:prstGeom prst="rect">
            <a:avLst/>
          </a:prstGeom>
          <a:noFill/>
        </p:spPr>
        <p:txBody>
          <a:bodyPr wrap="square">
            <a:spAutoFit/>
          </a:bodyPr>
          <a:lstStyle/>
          <a:p>
            <a:r>
              <a:rPr lang="cs-CZ" sz="1800" b="1" dirty="0">
                <a:solidFill>
                  <a:srgbClr val="7030A0"/>
                </a:solidFill>
              </a:rPr>
              <a:t>Návod ke generování jednotného podpisu UJEP pro poštovního klienta</a:t>
            </a:r>
          </a:p>
          <a:p>
            <a:r>
              <a:rPr lang="en-US" sz="1800" b="1" dirty="0">
                <a:solidFill>
                  <a:srgbClr val="9A57CD"/>
                </a:solidFill>
              </a:rPr>
              <a:t>Instructions for Generating a Unified UJEP Signature for the Email Client</a:t>
            </a:r>
            <a:endParaRPr lang="cs-CZ" sz="1800" b="1" dirty="0">
              <a:solidFill>
                <a:srgbClr val="9A57CD"/>
              </a:solidFill>
            </a:endParaRPr>
          </a:p>
          <a:p>
            <a:r>
              <a:rPr lang="cs-CZ" sz="1200" dirty="0"/>
              <a:t>(verze 26.01 | </a:t>
            </a:r>
            <a:r>
              <a:rPr lang="cs-CZ" sz="1200" dirty="0" err="1"/>
              <a:t>version</a:t>
            </a:r>
            <a:r>
              <a:rPr lang="cs-CZ" sz="1200" dirty="0"/>
              <a:t> 26.01)</a:t>
            </a:r>
          </a:p>
        </p:txBody>
      </p:sp>
    </p:spTree>
    <p:extLst>
      <p:ext uri="{BB962C8B-B14F-4D97-AF65-F5344CB8AC3E}">
        <p14:creationId xmlns:p14="http://schemas.microsoft.com/office/powerpoint/2010/main" val="397946217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1175</Words>
  <Application>Microsoft Office PowerPoint</Application>
  <PresentationFormat>Širokoúhlá obrazovka</PresentationFormat>
  <Paragraphs>62</Paragraphs>
  <Slides>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vt:i4>
      </vt:variant>
    </vt:vector>
  </HeadingPairs>
  <TitlesOfParts>
    <vt:vector size="8" baseType="lpstr">
      <vt:lpstr>Arial</vt:lpstr>
      <vt:lpstr>Calibri</vt:lpstr>
      <vt:lpstr>Calibri Light</vt:lpstr>
      <vt:lpstr>Motiv Office</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Raška</dc:creator>
  <cp:lastModifiedBy>Raška</cp:lastModifiedBy>
  <cp:revision>13</cp:revision>
  <dcterms:created xsi:type="dcterms:W3CDTF">2026-07-01T10:25:10Z</dcterms:created>
  <dcterms:modified xsi:type="dcterms:W3CDTF">2026-07-01T12:21:14Z</dcterms:modified>
</cp:coreProperties>
</file>